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22" r:id="rId3"/>
    <p:sldId id="460" r:id="rId4"/>
    <p:sldId id="461" r:id="rId5"/>
    <p:sldId id="487" r:id="rId6"/>
    <p:sldId id="463" r:id="rId7"/>
    <p:sldId id="464" r:id="rId8"/>
    <p:sldId id="465" r:id="rId9"/>
    <p:sldId id="527" r:id="rId10"/>
    <p:sldId id="466" r:id="rId11"/>
    <p:sldId id="467" r:id="rId12"/>
    <p:sldId id="504" r:id="rId13"/>
    <p:sldId id="502" r:id="rId14"/>
    <p:sldId id="503" r:id="rId15"/>
    <p:sldId id="505" r:id="rId16"/>
    <p:sldId id="506" r:id="rId17"/>
    <p:sldId id="468" r:id="rId18"/>
    <p:sldId id="472" r:id="rId19"/>
    <p:sldId id="477" r:id="rId20"/>
    <p:sldId id="476" r:id="rId21"/>
    <p:sldId id="528" r:id="rId22"/>
    <p:sldId id="529" r:id="rId23"/>
    <p:sldId id="530" r:id="rId24"/>
    <p:sldId id="478" r:id="rId25"/>
    <p:sldId id="497" r:id="rId26"/>
    <p:sldId id="523" r:id="rId27"/>
    <p:sldId id="525" r:id="rId28"/>
    <p:sldId id="526" r:id="rId29"/>
    <p:sldId id="524" r:id="rId3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EF3C-1E41-4CE1-A4FD-579456E2DB97}" type="datetimeFigureOut">
              <a:rPr lang="pt-BR" smtClean="0"/>
              <a:pPr/>
              <a:t>17/11/2015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3A94-304D-4B83-BFC1-0F017B1B29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EF3C-1E41-4CE1-A4FD-579456E2DB97}" type="datetimeFigureOut">
              <a:rPr lang="pt-BR" smtClean="0"/>
              <a:pPr/>
              <a:t>17/11/2015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3A94-304D-4B83-BFC1-0F017B1B29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EF3C-1E41-4CE1-A4FD-579456E2DB97}" type="datetimeFigureOut">
              <a:rPr lang="pt-BR" smtClean="0"/>
              <a:pPr/>
              <a:t>17/11/2015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3A94-304D-4B83-BFC1-0F017B1B29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EF3C-1E41-4CE1-A4FD-579456E2DB97}" type="datetimeFigureOut">
              <a:rPr lang="pt-BR" smtClean="0"/>
              <a:pPr/>
              <a:t>17/11/2015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3A94-304D-4B83-BFC1-0F017B1B29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EF3C-1E41-4CE1-A4FD-579456E2DB97}" type="datetimeFigureOut">
              <a:rPr lang="pt-BR" smtClean="0"/>
              <a:pPr/>
              <a:t>17/11/2015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3A94-304D-4B83-BFC1-0F017B1B29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EF3C-1E41-4CE1-A4FD-579456E2DB97}" type="datetimeFigureOut">
              <a:rPr lang="pt-BR" smtClean="0"/>
              <a:pPr/>
              <a:t>17/11/2015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3A94-304D-4B83-BFC1-0F017B1B29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EF3C-1E41-4CE1-A4FD-579456E2DB97}" type="datetimeFigureOut">
              <a:rPr lang="pt-BR" smtClean="0"/>
              <a:pPr/>
              <a:t>17/11/2015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3A94-304D-4B83-BFC1-0F017B1B29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EF3C-1E41-4CE1-A4FD-579456E2DB97}" type="datetimeFigureOut">
              <a:rPr lang="pt-BR" smtClean="0"/>
              <a:pPr/>
              <a:t>17/11/2015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3A94-304D-4B83-BFC1-0F017B1B29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EF3C-1E41-4CE1-A4FD-579456E2DB97}" type="datetimeFigureOut">
              <a:rPr lang="pt-BR" smtClean="0"/>
              <a:pPr/>
              <a:t>17/11/2015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3A94-304D-4B83-BFC1-0F017B1B29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EF3C-1E41-4CE1-A4FD-579456E2DB97}" type="datetimeFigureOut">
              <a:rPr lang="pt-BR" smtClean="0"/>
              <a:pPr/>
              <a:t>17/11/2015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3A94-304D-4B83-BFC1-0F017B1B29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EF3C-1E41-4CE1-A4FD-579456E2DB97}" type="datetimeFigureOut">
              <a:rPr lang="pt-BR" smtClean="0"/>
              <a:pPr/>
              <a:t>17/11/2015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3A94-304D-4B83-BFC1-0F017B1B29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1EF3C-1E41-4CE1-A4FD-579456E2DB97}" type="datetimeFigureOut">
              <a:rPr lang="pt-BR" smtClean="0"/>
              <a:pPr/>
              <a:t>17/11/2015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C3A94-304D-4B83-BFC1-0F017B1B29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8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700" dirty="0" smtClean="0">
              <a:solidFill>
                <a:schemeClr val="tx1">
                  <a:tint val="75000"/>
                </a:schemeClr>
              </a:solidFill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700" dirty="0" smtClean="0">
              <a:solidFill>
                <a:schemeClr val="tx1">
                  <a:tint val="75000"/>
                </a:schemeClr>
              </a:solidFill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 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                     Universidade Federal de Juiz de Fora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                     Faculdade de Arquitetura e Urbanismo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5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Projeto em Patrimônio Cultural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5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MÉTODO PARA ELABORAÇÃO DE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PROJETO PARA EDIFÍCIOS POSSUIDORES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DE VALORES HISTÓRICO-CULTURAIS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Arquiteta </a:t>
            </a:r>
            <a:r>
              <a:rPr kumimoji="0" lang="pt-BR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Mst</a:t>
            </a:r>
            <a:r>
              <a:rPr kumimoji="0" lang="pt-BR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. Mônica </a:t>
            </a:r>
            <a:r>
              <a:rPr kumimoji="0" lang="pt-BR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Olender</a:t>
            </a:r>
            <a:endParaRPr kumimoji="0" lang="pt-BR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Juiz de Fora / 2015</a:t>
            </a:r>
            <a:endParaRPr kumimoji="0" lang="pt-BR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10" name="Imagem 7" descr="Logo UFJF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476250"/>
            <a:ext cx="1722437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61938" y="657225"/>
            <a:ext cx="8353425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Tem também o propósito de aferir a autenticidade dos elementos, identificando alterações, avaliando qualitativamente a ambiência da edificação, subsidiando portanto, decisões projetuais. São úteis, também, para definições de caráter técnico, os estudos das tipologias regionais, das fotos e dos desenhos antigos, prospecções, descrições, plantas, cortes e demais documentações relativas ao Bem.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O levantamento dos dados históricos deve ser suficientemente rigoroso de modo a evitar falsas interpretações, comprometendo a autenticidade das informações, ou a necessidade de novas pesquisas.”</a:t>
            </a: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468313" y="457200"/>
            <a:ext cx="82804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Pesquisa Iconográfica</a:t>
            </a:r>
            <a:endParaRPr kumimoji="0" lang="pt-BR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Tem como finalidade obter desenhos, gravuras e cartografia relacionadas ao objeto de estudos.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Só podem ser usadas como material de referência.</a:t>
            </a:r>
            <a:endParaRPr kumimoji="0" lang="pt-BR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2984500"/>
            <a:ext cx="3671887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2946400"/>
            <a:ext cx="2665413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58863" y="5529263"/>
            <a:ext cx="4895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>
                <a:latin typeface="Arial" charset="0"/>
              </a:rPr>
              <a:t>Convento de Santo Antônio - 1809</a:t>
            </a: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 rot="21434487">
            <a:off x="2335213" y="2841625"/>
            <a:ext cx="4752975" cy="720725"/>
          </a:xfrm>
          <a:prstGeom prst="curvedDownArrow">
            <a:avLst>
              <a:gd name="adj1" fmla="val 131894"/>
              <a:gd name="adj2" fmla="val 263789"/>
              <a:gd name="adj3" fmla="val 33273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1835150" y="4005263"/>
            <a:ext cx="576263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628775"/>
            <a:ext cx="4175125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349500"/>
            <a:ext cx="399573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1547813" y="2349500"/>
            <a:ext cx="792162" cy="7921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 rot="21434487">
            <a:off x="2411413" y="1125538"/>
            <a:ext cx="4319587" cy="863600"/>
          </a:xfrm>
          <a:prstGeom prst="curvedDownArrow">
            <a:avLst>
              <a:gd name="adj1" fmla="val 100037"/>
              <a:gd name="adj2" fmla="val 200074"/>
              <a:gd name="adj3" fmla="val 33273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68313" y="4652963"/>
            <a:ext cx="4895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>
                <a:latin typeface="Arial" charset="0"/>
              </a:rPr>
              <a:t>Convento de Santo Antônio - 1845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5288" y="190500"/>
            <a:ext cx="8424862" cy="57165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Pesquisa Fotográfica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22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</a:t>
            </a:r>
            <a:r>
              <a:rPr kumimoji="0" lang="pt-BR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Registra, através de fotografias antigas e atuais, o objeto de estudos e suas transformações ao longo do tempo.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Na maioria das vezes, podem ser considerados materiais fidedignos, confiáveis.</a:t>
            </a:r>
            <a:endParaRPr kumimoji="0" lang="pt-BR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11188" y="2667000"/>
            <a:ext cx="8062912" cy="3171825"/>
            <a:chOff x="385" y="1752"/>
            <a:chExt cx="5079" cy="199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5" y="1752"/>
              <a:ext cx="2494" cy="1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64" y="3022"/>
              <a:ext cx="3400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748" y="2115"/>
              <a:ext cx="998" cy="27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rot="520768">
              <a:off x="1701" y="1933"/>
              <a:ext cx="3447" cy="409"/>
            </a:xfrm>
            <a:prstGeom prst="curvedDownArrow">
              <a:avLst>
                <a:gd name="adj1" fmla="val 168557"/>
                <a:gd name="adj2" fmla="val 337115"/>
                <a:gd name="adj3" fmla="val 33273"/>
              </a:avLst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8313" y="5819775"/>
            <a:ext cx="4895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dirty="0">
                <a:latin typeface="Arial" charset="0"/>
              </a:rPr>
              <a:t>Convento de Santo Antônio - 1863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to_ca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7855111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877216" y="5733256"/>
            <a:ext cx="345561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dirty="0" smtClean="0">
                <a:latin typeface="Arial" charset="0"/>
              </a:rPr>
              <a:t>Fazenda Ribeirão das Rosas </a:t>
            </a:r>
            <a:r>
              <a:rPr lang="pt-BR" sz="1600" dirty="0">
                <a:latin typeface="Arial" charset="0"/>
              </a:rPr>
              <a:t>- </a:t>
            </a:r>
            <a:r>
              <a:rPr lang="pt-BR" sz="1600" dirty="0" smtClean="0">
                <a:latin typeface="Arial" charset="0"/>
              </a:rPr>
              <a:t>2010</a:t>
            </a:r>
            <a:endParaRPr lang="pt-BR" sz="16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4" name="Picture 1" descr="img001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 l="1333" t="1399" r="18059" b="74423"/>
          <a:stretch>
            <a:fillRect/>
          </a:stretch>
        </p:blipFill>
        <p:spPr bwMode="auto">
          <a:xfrm>
            <a:off x="1619672" y="260648"/>
            <a:ext cx="6067252" cy="2808312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6" name="Picture 3" descr="img001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t="26441" r="4733" b="42473"/>
          <a:stretch>
            <a:fillRect/>
          </a:stretch>
        </p:blipFill>
        <p:spPr bwMode="auto">
          <a:xfrm>
            <a:off x="2051720" y="3284984"/>
            <a:ext cx="5148064" cy="2592288"/>
          </a:xfrm>
          <a:prstGeom prst="rect">
            <a:avLst/>
          </a:prstGeom>
          <a:noFill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131840" y="6021288"/>
            <a:ext cx="3455615" cy="33655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dirty="0" smtClean="0">
                <a:solidFill>
                  <a:schemeClr val="bg1"/>
                </a:solidFill>
                <a:latin typeface="Arial" charset="0"/>
              </a:rPr>
              <a:t>Fazenda Ribeirão das Rosas </a:t>
            </a:r>
            <a:r>
              <a:rPr lang="pt-BR" sz="1600" dirty="0">
                <a:solidFill>
                  <a:schemeClr val="bg1"/>
                </a:solidFill>
                <a:latin typeface="Arial" charset="0"/>
              </a:rPr>
              <a:t>- </a:t>
            </a:r>
            <a:r>
              <a:rPr lang="pt-BR" sz="1600" dirty="0" smtClean="0">
                <a:solidFill>
                  <a:schemeClr val="bg1"/>
                </a:solidFill>
                <a:latin typeface="Arial" charset="0"/>
              </a:rPr>
              <a:t>1914</a:t>
            </a:r>
            <a:endParaRPr lang="pt-BR" sz="1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5220072" y="332656"/>
            <a:ext cx="504056" cy="50405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1475656" y="782120"/>
            <a:ext cx="2664296" cy="79208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6660232" y="692696"/>
            <a:ext cx="720080" cy="72008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3707904" y="3789040"/>
            <a:ext cx="504056" cy="50405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4139952" y="3789040"/>
            <a:ext cx="1152128" cy="72008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5288" y="533400"/>
            <a:ext cx="8062912" cy="5181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Cadastro ou Levantamento físico-arquitetônico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Tem por finalidade identificar e registrar o edifício pelas suas medidas e dimensionamentos, estes últimos traduzidos em desenhos.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É composto por: plantas baixas, planta de cobertura, planta de situação, cortes, fachadas, detalhes arquitetônicos e estruturais.</a:t>
            </a: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609600"/>
            <a:ext cx="7772400" cy="5105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Plantas baixas (incluindo situação e cobertura)</a:t>
            </a:r>
            <a:endParaRPr kumimoji="0" lang="pt-BR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1484313"/>
          <a:ext cx="9139238" cy="4608512"/>
        </p:xfrm>
        <a:graphic>
          <a:graphicData uri="http://schemas.openxmlformats.org/presentationml/2006/ole">
            <p:oleObj spid="_x0000_s1026" name="Photo Editor Photo" r:id="rId3" imgW="15238095" imgH="7685714" progId="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3568" y="260648"/>
            <a:ext cx="7772400" cy="5105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Fachadas (frontal, laterais, posterior)</a:t>
            </a:r>
            <a:endParaRPr kumimoji="0" lang="pt-BR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611560" y="692696"/>
          <a:ext cx="7789117" cy="5950985"/>
        </p:xfrm>
        <a:graphic>
          <a:graphicData uri="http://schemas.openxmlformats.org/presentationml/2006/ole">
            <p:oleObj spid="_x0000_s2050" name="Photo Editor Photo" r:id="rId3" imgW="11260122" imgH="8600000" progId="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3568" y="188640"/>
            <a:ext cx="7772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Cortes (longitudinais e transversais)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755576" y="678044"/>
          <a:ext cx="7488832" cy="5991911"/>
        </p:xfrm>
        <a:graphic>
          <a:graphicData uri="http://schemas.openxmlformats.org/presentationml/2006/ole">
            <p:oleObj spid="_x0000_s3074" name="Photo Editor Photo" r:id="rId3" imgW="15238095" imgH="12193702" progId="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83568" y="332656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45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4500" b="1" kern="0" noProof="0" dirty="0" smtClean="0">
              <a:latin typeface="Arial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5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PROJETO DE INTERVENÇÃO EM EDIFÍCIOS POSSUIDORES DE VALORES HISTÓRICO- CULTURAL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5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83568" y="692696"/>
          <a:ext cx="7776864" cy="5939310"/>
        </p:xfrm>
        <a:graphic>
          <a:graphicData uri="http://schemas.openxmlformats.org/presentationml/2006/ole">
            <p:oleObj spid="_x0000_s4098" name="Photo Editor Photo" r:id="rId3" imgW="15204022" imgH="11612596" progId="">
              <p:embed/>
            </p:oleObj>
          </a:graphicData>
        </a:graphic>
      </p:graphicFrame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3568" y="188640"/>
            <a:ext cx="7772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Detalhes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51520" y="260648"/>
            <a:ext cx="864096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PROJETO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Relacionados à primeira etapa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1. Situação/ locação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2. Fotos apresentando o contexto e o próprio edifício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3. Informações (textuais e gráficas) sobre o entorno (desenhos urbanos: gabaritos, usos, equipamentos urbanos, cheios e vazios, áreas verdes </a:t>
            </a:r>
            <a:r>
              <a:rPr kumimoji="0" lang="pt-B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etc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4. Conjunto de desenhos relacionados ao levantamento físico do edifício: plantas-baixas e de cobertura (cotadas), elevações (fachadas e cortes cotados)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5. Textos que expliquem o bem (seu contexto histórico, arquitetônico, urbanístico, paisagístico e simbólico, ressaltando as informações consideradas relevantes) 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83568" y="836712"/>
            <a:ext cx="80648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Relacionados </a:t>
            </a: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à segunda etapa </a:t>
            </a:r>
            <a:endParaRPr lang="pt-BR" sz="2400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t-BR" sz="2400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1. Textos que expliquem a situação do contexto onde se localiza o bem (em especial o entorno imediato)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Textos que expliquem o estado de conservação dos elementos que conformam o bem (materiais e sistemas construtivos</a:t>
            </a: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3. Mapeamento de Danos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4. Diagnóstico </a:t>
            </a: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final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395536" y="805354"/>
            <a:ext cx="842493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- Relacionados à terceira etapa </a:t>
            </a:r>
            <a:endParaRPr lang="pt-BR" sz="2400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sz="2400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1. Textos sobre a justificativa teórico-conceitual adotada no projeto e sobre as intervenções propostas;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Conjunto de desenhos relacionados à proposta de intervenção </a:t>
            </a: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(no </a:t>
            </a: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entorno  e </a:t>
            </a: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no edifício): </a:t>
            </a: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plantas-baixas e de cobertura (cotadas), elevações (fachadas e cortes cotados), perspectivas, detalhes executivos (cotados).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3. Outras informações relevantes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11188" y="412750"/>
            <a:ext cx="7772400" cy="5689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Bibliografia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CEPAC. </a:t>
            </a:r>
            <a:r>
              <a:rPr kumimoji="0" lang="pt-BR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Projeto de restauração e revitalização do Complexo do Convento de Santo Antônio do Rio de Janeiro</a:t>
            </a:r>
            <a:r>
              <a:rPr kumimoji="0" lang="pt-BR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. Rio de Janeiro, 2008.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OLIVEIRA, Mario Mendonça de. </a:t>
            </a:r>
            <a:r>
              <a:rPr kumimoji="0" lang="pt-BR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Rudimentos para oficiais de conservação e restauração: conhecimentos gerais, técnica de carpintaria, técnica de estuque, uso de resinas</a:t>
            </a:r>
            <a:r>
              <a:rPr kumimoji="0" lang="pt-BR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  <a:r>
              <a:rPr kumimoji="0" lang="pt-BR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pt-BR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Rio de Janeiro: ABRACOR, 1996.</a:t>
            </a:r>
            <a:endParaRPr kumimoji="0" lang="pt-BR" sz="20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PROGRAMA MONUMENTA. </a:t>
            </a:r>
            <a:r>
              <a:rPr kumimoji="0" lang="pt-BR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Manual de elaboração de projetos de preservação do patrimônio cultural</a:t>
            </a:r>
            <a:r>
              <a:rPr kumimoji="0" lang="pt-BR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. Brasília: Ministério da Cultura, Instituto do Programa Monumenta, 2005.</a:t>
            </a:r>
            <a:r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1" y="836712"/>
            <a:ext cx="9168341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50404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38" y="764704"/>
            <a:ext cx="9168338" cy="51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79512" y="188640"/>
            <a:ext cx="8784976" cy="538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5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PREMISSAS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3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algn="ctr"/>
            <a:r>
              <a:rPr lang="pt-BR" sz="2700" b="1" kern="0" dirty="0" smtClean="0">
                <a:latin typeface="Arial" charset="0"/>
              </a:rPr>
              <a:t>- RESPEITO AOS VALORES (NÃO ESTÃO APENAS NO OBJETO, MAS NA COMPREENSÃO QUE AS SOCIEDADES FAZEM SOBRE ELE) – DIMENSÕES HISTÓRICA, ARTÍSTICA E CULTURAL </a:t>
            </a:r>
          </a:p>
          <a:p>
            <a:endParaRPr lang="pt-BR" sz="2700" b="1" kern="0" dirty="0" smtClean="0">
              <a:latin typeface="Arial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7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MANUTENÇÃO, O MÁXIMO POSSÍVEL, DA AUTENTICIDADE (HISTÓRICA,</a:t>
            </a:r>
            <a:r>
              <a:rPr kumimoji="0" lang="pt-BR" sz="27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ESTÉTICA, DOS MATERIAIS, DOS PROCESSOS CONSTRUTIVOS, DO ENTORNO ETC)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pt-BR" sz="2700" b="1" kern="0" baseline="0" dirty="0" smtClean="0">
              <a:latin typeface="Arial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7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REABILITAÇÃO COMPATÍVEL COM A VOCAÇÃO DO BEM</a:t>
            </a:r>
            <a:endParaRPr kumimoji="0" lang="pt-BR" sz="27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5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09600" y="304800"/>
            <a:ext cx="8229600" cy="5410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rPr>
              <a:t>ETAPAS</a:t>
            </a:r>
            <a:endParaRPr kumimoji="0" lang="pt-B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endParaRPr kumimoji="0" lang="pt-BR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1547664" y="1700808"/>
            <a:ext cx="6275388" cy="3324225"/>
            <a:chOff x="1547664" y="1700808"/>
            <a:chExt cx="6275388" cy="3324225"/>
          </a:xfrm>
        </p:grpSpPr>
        <p:sp>
          <p:nvSpPr>
            <p:cNvPr id="6" name="Text Box 21"/>
            <p:cNvSpPr txBox="1">
              <a:spLocks noChangeArrowheads="1"/>
            </p:cNvSpPr>
            <p:nvPr/>
          </p:nvSpPr>
          <p:spPr bwMode="auto">
            <a:xfrm>
              <a:off x="1547664" y="4193110"/>
              <a:ext cx="1897210" cy="831923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500" b="1" dirty="0">
                  <a:solidFill>
                    <a:schemeClr val="bg1"/>
                  </a:solidFill>
                  <a:latin typeface="Arial" charset="0"/>
                </a:rPr>
                <a:t>Identificação e conhecimento do bem</a:t>
              </a:r>
            </a:p>
          </p:txBody>
        </p:sp>
        <p:sp>
          <p:nvSpPr>
            <p:cNvPr id="7" name="Text Box 22"/>
            <p:cNvSpPr txBox="1">
              <a:spLocks noChangeArrowheads="1"/>
            </p:cNvSpPr>
            <p:nvPr/>
          </p:nvSpPr>
          <p:spPr bwMode="auto">
            <a:xfrm>
              <a:off x="1547664" y="3156673"/>
              <a:ext cx="1897210" cy="62394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600" b="1" dirty="0">
                  <a:solidFill>
                    <a:schemeClr val="bg1"/>
                  </a:solidFill>
                  <a:latin typeface="Arial" charset="0"/>
                </a:rPr>
                <a:t>Primeira</a:t>
              </a:r>
            </a:p>
          </p:txBody>
        </p:sp>
        <p:sp>
          <p:nvSpPr>
            <p:cNvPr id="8" name="Text Box 23"/>
            <p:cNvSpPr txBox="1">
              <a:spLocks noChangeArrowheads="1"/>
            </p:cNvSpPr>
            <p:nvPr/>
          </p:nvSpPr>
          <p:spPr bwMode="auto">
            <a:xfrm>
              <a:off x="4174571" y="1700808"/>
              <a:ext cx="1167514" cy="623942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600">
                  <a:solidFill>
                    <a:schemeClr val="bg1"/>
                  </a:solidFill>
                  <a:latin typeface="Arial" charset="0"/>
                </a:rPr>
                <a:t>Etapas</a:t>
              </a:r>
            </a:p>
          </p:txBody>
        </p:sp>
        <p:sp>
          <p:nvSpPr>
            <p:cNvPr id="9" name="Text Box 24"/>
            <p:cNvSpPr txBox="1">
              <a:spLocks noChangeArrowheads="1"/>
            </p:cNvSpPr>
            <p:nvPr/>
          </p:nvSpPr>
          <p:spPr bwMode="auto">
            <a:xfrm>
              <a:off x="5925842" y="3156673"/>
              <a:ext cx="1897210" cy="62394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600" b="1">
                  <a:solidFill>
                    <a:schemeClr val="bg1"/>
                  </a:solidFill>
                  <a:latin typeface="Arial" charset="0"/>
                </a:rPr>
                <a:t>Terceira</a:t>
              </a:r>
            </a:p>
          </p:txBody>
        </p:sp>
        <p:sp>
          <p:nvSpPr>
            <p:cNvPr id="10" name="Text Box 25"/>
            <p:cNvSpPr txBox="1">
              <a:spLocks noChangeArrowheads="1"/>
            </p:cNvSpPr>
            <p:nvPr/>
          </p:nvSpPr>
          <p:spPr bwMode="auto">
            <a:xfrm>
              <a:off x="3736753" y="3156673"/>
              <a:ext cx="1897210" cy="62394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600" b="1">
                  <a:solidFill>
                    <a:schemeClr val="bg1"/>
                  </a:solidFill>
                  <a:latin typeface="Arial" charset="0"/>
                </a:rPr>
                <a:t>Segunda</a:t>
              </a:r>
            </a:p>
          </p:txBody>
        </p:sp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>
              <a:off x="5925842" y="4193110"/>
              <a:ext cx="1897210" cy="831923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600">
                  <a:solidFill>
                    <a:schemeClr val="bg1"/>
                  </a:solidFill>
                  <a:latin typeface="Arial" charset="0"/>
                </a:rPr>
                <a:t>Proposta de intervenção</a:t>
              </a:r>
            </a:p>
          </p:txBody>
        </p:sp>
        <p:sp>
          <p:nvSpPr>
            <p:cNvPr id="12" name="Text Box 27"/>
            <p:cNvSpPr txBox="1">
              <a:spLocks noChangeArrowheads="1"/>
            </p:cNvSpPr>
            <p:nvPr/>
          </p:nvSpPr>
          <p:spPr bwMode="auto">
            <a:xfrm>
              <a:off x="3736753" y="4193110"/>
              <a:ext cx="1897210" cy="831923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600">
                  <a:solidFill>
                    <a:schemeClr val="bg1"/>
                  </a:solidFill>
                  <a:latin typeface="Arial" charset="0"/>
                </a:rPr>
                <a:t>Diagnóstico</a:t>
              </a:r>
            </a:p>
          </p:txBody>
        </p:sp>
        <p:sp>
          <p:nvSpPr>
            <p:cNvPr id="13" name="Line 28"/>
            <p:cNvSpPr>
              <a:spLocks noChangeShapeType="1"/>
            </p:cNvSpPr>
            <p:nvPr/>
          </p:nvSpPr>
          <p:spPr bwMode="auto">
            <a:xfrm>
              <a:off x="2569239" y="3780615"/>
              <a:ext cx="0" cy="4159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Line 29"/>
            <p:cNvSpPr>
              <a:spLocks noChangeShapeType="1"/>
            </p:cNvSpPr>
            <p:nvPr/>
          </p:nvSpPr>
          <p:spPr bwMode="auto">
            <a:xfrm>
              <a:off x="4758328" y="3780615"/>
              <a:ext cx="0" cy="4159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Line 30"/>
            <p:cNvSpPr>
              <a:spLocks noChangeShapeType="1"/>
            </p:cNvSpPr>
            <p:nvPr/>
          </p:nvSpPr>
          <p:spPr bwMode="auto">
            <a:xfrm>
              <a:off x="6947416" y="3780615"/>
              <a:ext cx="0" cy="4159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Line 31"/>
            <p:cNvSpPr>
              <a:spLocks noChangeShapeType="1"/>
            </p:cNvSpPr>
            <p:nvPr/>
          </p:nvSpPr>
          <p:spPr bwMode="auto">
            <a:xfrm>
              <a:off x="5342085" y="2116769"/>
              <a:ext cx="16053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Line 32"/>
            <p:cNvSpPr>
              <a:spLocks noChangeShapeType="1"/>
            </p:cNvSpPr>
            <p:nvPr/>
          </p:nvSpPr>
          <p:spPr bwMode="auto">
            <a:xfrm>
              <a:off x="6947416" y="2116769"/>
              <a:ext cx="0" cy="10399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Line 33"/>
            <p:cNvSpPr>
              <a:spLocks noChangeShapeType="1"/>
            </p:cNvSpPr>
            <p:nvPr/>
          </p:nvSpPr>
          <p:spPr bwMode="auto">
            <a:xfrm>
              <a:off x="4758328" y="2324750"/>
              <a:ext cx="0" cy="8319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Line 34"/>
            <p:cNvSpPr>
              <a:spLocks noChangeShapeType="1"/>
            </p:cNvSpPr>
            <p:nvPr/>
          </p:nvSpPr>
          <p:spPr bwMode="auto">
            <a:xfrm>
              <a:off x="2569239" y="2116769"/>
              <a:ext cx="0" cy="10399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Line 35"/>
            <p:cNvSpPr>
              <a:spLocks noChangeShapeType="1"/>
            </p:cNvSpPr>
            <p:nvPr/>
          </p:nvSpPr>
          <p:spPr bwMode="auto">
            <a:xfrm>
              <a:off x="2569239" y="2116769"/>
              <a:ext cx="16053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o 37"/>
          <p:cNvGrpSpPr/>
          <p:nvPr/>
        </p:nvGrpSpPr>
        <p:grpSpPr>
          <a:xfrm>
            <a:off x="611188" y="533400"/>
            <a:ext cx="8001000" cy="5499100"/>
            <a:chOff x="611188" y="533400"/>
            <a:chExt cx="8001000" cy="5499100"/>
          </a:xfrm>
        </p:grpSpPr>
        <p:sp>
          <p:nvSpPr>
            <p:cNvPr id="3" name="Rectangle 3"/>
            <p:cNvSpPr txBox="1">
              <a:spLocks noChangeArrowheads="1"/>
            </p:cNvSpPr>
            <p:nvPr/>
          </p:nvSpPr>
          <p:spPr bwMode="auto">
            <a:xfrm>
              <a:off x="685800" y="533400"/>
              <a:ext cx="7772400" cy="518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1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- </a:t>
              </a:r>
              <a:r>
                <a:rPr kumimoji="0" lang="pt-BR" sz="2200" b="1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Primeira etapa</a:t>
              </a:r>
              <a:endParaRPr kumimoji="0" lang="pt-BR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611188" y="2454275"/>
              <a:ext cx="2043113" cy="81438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 b="1">
                  <a:solidFill>
                    <a:schemeClr val="bg1"/>
                  </a:solidFill>
                </a:rPr>
                <a:t>Primeira etapa:</a:t>
              </a:r>
            </a:p>
            <a:p>
              <a:pPr algn="ctr" eaLnBrk="0" hangingPunct="0"/>
              <a:r>
                <a:rPr lang="pt-BR" sz="1400">
                  <a:solidFill>
                    <a:schemeClr val="bg1"/>
                  </a:solidFill>
                </a:rPr>
                <a:t>Identificação e conhecimento do bem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165476" y="954088"/>
              <a:ext cx="1531938" cy="4889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chemeClr val="bg1"/>
                  </a:solidFill>
                </a:rPr>
                <a:t>Pesquisa histórica e iconográfica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165476" y="2044700"/>
              <a:ext cx="1531938" cy="5207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300">
                  <a:solidFill>
                    <a:schemeClr val="bg1"/>
                  </a:solidFill>
                </a:rPr>
                <a:t>Levantamento físico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165476" y="3135313"/>
              <a:ext cx="1531938" cy="13366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chemeClr val="bg1"/>
                  </a:solidFill>
                </a:rPr>
                <a:t>Análise tipológica, ident. de materiais e sistemas construtivos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3165476" y="4857750"/>
              <a:ext cx="1531938" cy="3587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chemeClr val="bg1"/>
                  </a:solidFill>
                </a:rPr>
                <a:t>Prospecções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5037138" y="2044700"/>
              <a:ext cx="1531938" cy="5207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300">
                  <a:solidFill>
                    <a:schemeClr val="bg1"/>
                  </a:solidFill>
                </a:rPr>
                <a:t>Levantamento cadastral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6910388" y="1117600"/>
              <a:ext cx="1701800" cy="6191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chemeClr val="bg1"/>
                  </a:solidFill>
                </a:rPr>
                <a:t>Plantas, fachadas e cortes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6910388" y="1773238"/>
              <a:ext cx="1701800" cy="5191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300">
                  <a:solidFill>
                    <a:schemeClr val="bg1"/>
                  </a:solidFill>
                </a:rPr>
                <a:t>Topografia do terreno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6910388" y="2344738"/>
              <a:ext cx="1701800" cy="6524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chemeClr val="bg1"/>
                  </a:solidFill>
                </a:rPr>
                <a:t>Documentação fotográfica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6910388" y="3208338"/>
              <a:ext cx="1701800" cy="6191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just" eaLnBrk="0" hangingPunct="0"/>
              <a:r>
                <a:rPr lang="pt-BR" sz="1400">
                  <a:solidFill>
                    <a:schemeClr val="bg1"/>
                  </a:solidFill>
                </a:rPr>
                <a:t>Elementos artísticos e integrados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5037138" y="4090988"/>
              <a:ext cx="1531938" cy="4889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chemeClr val="bg1"/>
                  </a:solidFill>
                </a:rPr>
                <a:t>Arquitetônica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5037138" y="4721225"/>
              <a:ext cx="1531938" cy="81438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chemeClr val="bg1"/>
                  </a:solidFill>
                </a:rPr>
                <a:t>Estrutural e do sistema construtivo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5037138" y="5673725"/>
              <a:ext cx="1531938" cy="3587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chemeClr val="bg1"/>
                  </a:solidFill>
                </a:rPr>
                <a:t>Arqueológica</a:t>
              </a:r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2654301" y="2863850"/>
              <a:ext cx="1698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V="1">
              <a:off x="2824163" y="1227138"/>
              <a:ext cx="1588" cy="1790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H="1">
              <a:off x="2820988" y="2727325"/>
              <a:ext cx="3175" cy="2265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2824163" y="1227138"/>
              <a:ext cx="3413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>
              <a:off x="2824163" y="2317750"/>
              <a:ext cx="3413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2824163" y="3681413"/>
              <a:ext cx="3413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2824163" y="4994275"/>
              <a:ext cx="3413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4697413" y="2317750"/>
              <a:ext cx="339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>
              <a:off x="6569076" y="2317750"/>
              <a:ext cx="1698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V="1">
              <a:off x="6738938" y="1500188"/>
              <a:ext cx="1588" cy="9763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>
              <a:off x="6738938" y="1500188"/>
              <a:ext cx="171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>
              <a:off x="6738938" y="2317750"/>
              <a:ext cx="1588" cy="1141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6738938" y="2044700"/>
              <a:ext cx="171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6738938" y="2590800"/>
              <a:ext cx="171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6738938" y="3452813"/>
              <a:ext cx="171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4697413" y="4994275"/>
              <a:ext cx="339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V="1">
              <a:off x="4867276" y="4364038"/>
              <a:ext cx="1588" cy="1465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>
              <a:off x="4867276" y="4364038"/>
              <a:ext cx="1698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>
              <a:off x="4867276" y="5810250"/>
              <a:ext cx="1698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5800" y="609600"/>
            <a:ext cx="7772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pt-BR" sz="2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Segunda etapa</a:t>
            </a:r>
            <a:endParaRPr kumimoji="0" lang="pt-BR" sz="2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2133600" y="1524000"/>
            <a:ext cx="4940300" cy="3759200"/>
            <a:chOff x="2133600" y="1524000"/>
            <a:chExt cx="4940300" cy="3759200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5127721" y="1524000"/>
              <a:ext cx="1347355" cy="6014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rgbClr val="231F20"/>
                  </a:solidFill>
                </a:rPr>
                <a:t>Mapeamento de danos</a:t>
              </a:r>
              <a:endParaRPr lang="pt-BR" sz="1400"/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5127721" y="2426208"/>
              <a:ext cx="1347355" cy="7518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rgbClr val="231F20"/>
                  </a:solidFill>
                </a:rPr>
                <a:t>Análises do estado de conservação</a:t>
              </a:r>
              <a:endParaRPr lang="pt-BR" sz="1400"/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5127721" y="3478784"/>
              <a:ext cx="1347355" cy="6014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rgbClr val="231F20"/>
                  </a:solidFill>
                </a:rPr>
                <a:t>Estudos geotécnicos</a:t>
              </a:r>
              <a:endParaRPr lang="pt-BR" sz="1400"/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5127721" y="4380992"/>
              <a:ext cx="1347355" cy="4511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rgbClr val="231F20"/>
                  </a:solidFill>
                </a:rPr>
                <a:t>Ensaios e testes</a:t>
              </a:r>
              <a:endParaRPr lang="pt-BR" sz="1400"/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2582718" y="2877312"/>
              <a:ext cx="1946179" cy="75184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 b="1">
                  <a:solidFill>
                    <a:srgbClr val="231F20"/>
                  </a:solidFill>
                </a:rPr>
                <a:t>Segunda etapa:</a:t>
              </a:r>
            </a:p>
            <a:p>
              <a:pPr algn="ctr" eaLnBrk="0" hangingPunct="0"/>
              <a:endParaRPr lang="pt-BR" sz="1400">
                <a:solidFill>
                  <a:srgbClr val="231F20"/>
                </a:solidFill>
              </a:endParaRPr>
            </a:p>
            <a:p>
              <a:pPr algn="ctr" eaLnBrk="0" hangingPunct="0"/>
              <a:r>
                <a:rPr lang="pt-BR" sz="1400">
                  <a:solidFill>
                    <a:srgbClr val="231F20"/>
                  </a:solidFill>
                </a:rPr>
                <a:t>Diagnóstico</a:t>
              </a:r>
              <a:endParaRPr lang="pt-BR" sz="1400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4528897" y="3328416"/>
              <a:ext cx="2994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4828309" y="1824736"/>
              <a:ext cx="0" cy="28569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4828309" y="1824736"/>
              <a:ext cx="2994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4828309" y="2877312"/>
              <a:ext cx="2994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4828309" y="3779520"/>
              <a:ext cx="2994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828309" y="4681728"/>
              <a:ext cx="2994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133600" y="4982464"/>
              <a:ext cx="4940300" cy="300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pt-BR" sz="1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85800" y="5334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pt-BR" sz="2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Terceira etapa</a:t>
            </a:r>
            <a:endParaRPr kumimoji="0" lang="pt-BR" sz="2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1143000" y="1738816"/>
            <a:ext cx="6858000" cy="3823784"/>
            <a:chOff x="1143000" y="1738816"/>
            <a:chExt cx="6858000" cy="3823784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282959" y="2862311"/>
              <a:ext cx="1819469" cy="70218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 b="1">
                  <a:solidFill>
                    <a:srgbClr val="231F20"/>
                  </a:solidFill>
                </a:rPr>
                <a:t>Terceira etapa:</a:t>
              </a:r>
              <a:endParaRPr lang="pt-BR" sz="1400">
                <a:solidFill>
                  <a:srgbClr val="231F20"/>
                </a:solidFill>
              </a:endParaRPr>
            </a:p>
            <a:p>
              <a:pPr algn="ctr" eaLnBrk="0" hangingPunct="0"/>
              <a:r>
                <a:rPr lang="pt-BR" sz="1400">
                  <a:solidFill>
                    <a:srgbClr val="231F20"/>
                  </a:solidFill>
                </a:rPr>
                <a:t>Proposta de intervenção</a:t>
              </a:r>
              <a:endParaRPr lang="pt-BR" sz="1400"/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522306" y="1738816"/>
              <a:ext cx="1259633" cy="4213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300">
                  <a:solidFill>
                    <a:srgbClr val="231F20"/>
                  </a:solidFill>
                </a:rPr>
                <a:t>Estudo preliminar</a:t>
              </a:r>
              <a:endParaRPr lang="pt-BR" sz="1300"/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522306" y="3002748"/>
              <a:ext cx="1259633" cy="5617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300" dirty="0">
                  <a:solidFill>
                    <a:srgbClr val="231F20"/>
                  </a:solidFill>
                </a:rPr>
                <a:t>Projeto básico de intervenção</a:t>
              </a:r>
              <a:endParaRPr lang="pt-BR" sz="1300" dirty="0"/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522306" y="4687990"/>
              <a:ext cx="1259633" cy="4213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300">
                  <a:solidFill>
                    <a:srgbClr val="231F20"/>
                  </a:solidFill>
                </a:rPr>
                <a:t>Projeto executivo</a:t>
              </a:r>
              <a:endParaRPr lang="pt-BR" sz="1300"/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5061857" y="2300564"/>
              <a:ext cx="1259633" cy="5617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rgbClr val="231F20"/>
                  </a:solidFill>
                </a:rPr>
                <a:t>Memorial descritivo</a:t>
              </a:r>
              <a:endParaRPr lang="pt-BR" sz="1400"/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6601408" y="3424059"/>
              <a:ext cx="1399592" cy="28087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rgbClr val="231F20"/>
                  </a:solidFill>
                </a:rPr>
                <a:t>Plantas</a:t>
              </a:r>
              <a:endParaRPr lang="pt-BR" sz="1400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5061857" y="3002748"/>
              <a:ext cx="1259633" cy="5617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rgbClr val="231F20"/>
                  </a:solidFill>
                </a:rPr>
                <a:t>Planilha orçamentária</a:t>
              </a:r>
              <a:endParaRPr lang="pt-BR" sz="1400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5061857" y="3704932"/>
              <a:ext cx="1259633" cy="4213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rgbClr val="231F20"/>
                  </a:solidFill>
                </a:rPr>
                <a:t>Peças gráficas </a:t>
              </a:r>
              <a:endParaRPr lang="pt-BR" sz="1400"/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6601408" y="3845369"/>
              <a:ext cx="1399592" cy="28087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rgbClr val="231F20"/>
                  </a:solidFill>
                </a:rPr>
                <a:t>Fachadas</a:t>
              </a:r>
              <a:endParaRPr lang="pt-BR" sz="1400"/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6601408" y="4266680"/>
              <a:ext cx="1399592" cy="28087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pt-BR" sz="1400">
                  <a:solidFill>
                    <a:srgbClr val="231F20"/>
                  </a:solidFill>
                </a:rPr>
                <a:t>Cortes</a:t>
              </a:r>
              <a:endParaRPr lang="pt-BR" sz="1400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102429" y="3283622"/>
              <a:ext cx="4198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3242388" y="1879253"/>
              <a:ext cx="0" cy="30896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3242388" y="1879253"/>
              <a:ext cx="2799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3242388" y="4968864"/>
              <a:ext cx="2799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4781939" y="3283622"/>
              <a:ext cx="2799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V="1">
              <a:off x="4921898" y="2581438"/>
              <a:ext cx="0" cy="1404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4921898" y="2581438"/>
              <a:ext cx="1399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4921898" y="3985806"/>
              <a:ext cx="1399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6321490" y="3985806"/>
              <a:ext cx="2799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6461449" y="3564496"/>
              <a:ext cx="0" cy="8426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6461449" y="4407117"/>
              <a:ext cx="1399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6461449" y="3564496"/>
              <a:ext cx="1399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1143000" y="5249738"/>
              <a:ext cx="6578082" cy="312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pt-BR" sz="1400"/>
            </a:p>
          </p:txBody>
        </p:sp>
      </p:grp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2542592" y="1219200"/>
            <a:ext cx="4478694" cy="28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/>
            <a:endParaRPr lang="pt-BR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23850" y="542925"/>
            <a:ext cx="8569325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Primeira etapa</a:t>
            </a:r>
            <a:endParaRPr kumimoji="0" lang="pt-BR" sz="3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pt-BR" sz="2400" b="1" kern="0" dirty="0" smtClean="0">
                <a:latin typeface="Arial" charset="0"/>
              </a:rPr>
              <a:t>Coleta e sistematização de dados</a:t>
            </a:r>
            <a:endParaRPr kumimoji="0" lang="pt-BR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	</a:t>
            </a:r>
            <a:endParaRPr kumimoji="0" lang="pt-BR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0" dirty="0" smtClean="0">
                <a:latin typeface="Arial" charset="0"/>
              </a:rPr>
              <a:t>	</a:t>
            </a:r>
            <a:r>
              <a:rPr kumimoji="0" lang="pt-BR" sz="25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Realização de pesquisas: fontes escritas, orais* e iconográficas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2500" b="1" kern="0" dirty="0" smtClean="0">
              <a:latin typeface="Arial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2500" b="1" kern="0" dirty="0" smtClean="0">
              <a:latin typeface="Arial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2500" b="1" kern="0" dirty="0" smtClean="0">
              <a:latin typeface="Arial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kern="0" noProof="0" dirty="0" smtClean="0">
                <a:latin typeface="Arial" charset="0"/>
              </a:rPr>
              <a:t>* História Oral: deve ser submetida à rigorosa reflexão crítica e metodológica</a:t>
            </a:r>
            <a:endParaRPr kumimoji="0" lang="pt-BR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2500" b="1" kern="0" dirty="0" smtClean="0">
              <a:latin typeface="Arial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23850" y="542925"/>
            <a:ext cx="8569325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Primeira etapa</a:t>
            </a:r>
            <a:endParaRPr kumimoji="0" lang="pt-BR" sz="3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Pesquisa histórica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		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 acordo com o Manual de Elaboração de Projetos Culturais do Programa </a:t>
            </a:r>
            <a:r>
              <a:rPr kumimoji="0" lang="pt-B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Monumenta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Pesquisa Histórica visa sistematizar as informações, obtidas por meio de pesquisas arquivística, bibliográfica e de fontes orais, objetivando conhecer e situar a edificação no tempo, identificando sua origem e o seu percurso histórico. Devem ser buscados nas pesquisas aspectos políticos, </a:t>
            </a:r>
            <a:r>
              <a:rPr kumimoji="0" lang="pt-B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sócioeconômico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técnicos e artísticos que direta ou indiretamente possam estar relacionados com a vida pregressa do Bem;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endParaRPr kumimoji="0" lang="pt-BR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613</Words>
  <Application>Microsoft Office PowerPoint</Application>
  <PresentationFormat>Apresentação na tela (4:3)</PresentationFormat>
  <Paragraphs>170</Paragraphs>
  <Slides>29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1" baseType="lpstr">
      <vt:lpstr>Tema do Office</vt:lpstr>
      <vt:lpstr>Photo Editor Photo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</dc:creator>
  <cp:lastModifiedBy>Mônica</cp:lastModifiedBy>
  <cp:revision>85</cp:revision>
  <dcterms:created xsi:type="dcterms:W3CDTF">2012-10-22T20:48:18Z</dcterms:created>
  <dcterms:modified xsi:type="dcterms:W3CDTF">2015-11-17T08:30:06Z</dcterms:modified>
</cp:coreProperties>
</file>